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5" r:id="rId3"/>
    <p:sldId id="317" r:id="rId4"/>
    <p:sldId id="318" r:id="rId5"/>
    <p:sldId id="319" r:id="rId6"/>
    <p:sldId id="308" r:id="rId7"/>
    <p:sldId id="314" r:id="rId8"/>
    <p:sldId id="320" r:id="rId9"/>
    <p:sldId id="324" r:id="rId10"/>
    <p:sldId id="321" r:id="rId11"/>
    <p:sldId id="322" r:id="rId12"/>
    <p:sldId id="323" r:id="rId13"/>
    <p:sldId id="272" r:id="rId14"/>
    <p:sldId id="32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Le" initials="DL" lastIdx="2" clrIdx="0">
    <p:extLst>
      <p:ext uri="{19B8F6BF-5375-455C-9EA6-DF929625EA0E}">
        <p15:presenceInfo xmlns:p15="http://schemas.microsoft.com/office/powerpoint/2012/main" userId="S-1-5-21-2482117454-3359243091-2387698914-2892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C2E3"/>
    <a:srgbClr val="624708"/>
    <a:srgbClr val="004F8A"/>
    <a:srgbClr val="325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8" autoAdjust="0"/>
    <p:restoredTop sz="80651" autoAdjust="0"/>
  </p:normalViewPr>
  <p:slideViewPr>
    <p:cSldViewPr snapToGrid="0">
      <p:cViewPr varScale="1">
        <p:scale>
          <a:sx n="62" d="100"/>
          <a:sy n="62" d="100"/>
        </p:scale>
        <p:origin x="1308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48689-651C-4707-8D03-C4723BAC47C4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30462CF-EF45-4F09-B201-CEE40503858C}">
      <dgm:prSet phldrT="[Text]"/>
      <dgm:spPr/>
      <dgm:t>
        <a:bodyPr/>
        <a:lstStyle/>
        <a:p>
          <a:r>
            <a:rPr lang="en-US" dirty="0" smtClean="0"/>
            <a:t>Fintech Curriculum</a:t>
          </a:r>
        </a:p>
      </dgm:t>
    </dgm:pt>
    <dgm:pt modelId="{5FD63415-33FD-485F-BB54-61AF82C87188}" type="parTrans" cxnId="{E4520AA9-3898-4394-BFC9-31D89AE83E19}">
      <dgm:prSet/>
      <dgm:spPr/>
      <dgm:t>
        <a:bodyPr/>
        <a:lstStyle/>
        <a:p>
          <a:endParaRPr lang="en-US"/>
        </a:p>
      </dgm:t>
    </dgm:pt>
    <dgm:pt modelId="{2A74A8B3-79A1-44F9-B477-CA2F06AB1203}" type="sibTrans" cxnId="{E4520AA9-3898-4394-BFC9-31D89AE83E19}">
      <dgm:prSet/>
      <dgm:spPr/>
      <dgm:t>
        <a:bodyPr/>
        <a:lstStyle/>
        <a:p>
          <a:endParaRPr lang="en-US"/>
        </a:p>
      </dgm:t>
    </dgm:pt>
    <dgm:pt modelId="{6F4973D4-D718-4CF3-9BF1-C925D013C528}" type="asst">
      <dgm:prSet phldrT="[Text]"/>
      <dgm:spPr>
        <a:solidFill>
          <a:schemeClr val="tx1">
            <a:lumMod val="25000"/>
            <a:lumOff val="75000"/>
          </a:schemeClr>
        </a:solidFill>
      </dgm:spPr>
      <dgm:t>
        <a:bodyPr/>
        <a:lstStyle/>
        <a:p>
          <a:r>
            <a:rPr lang="en-US" dirty="0" smtClean="0"/>
            <a:t>Job Opportunities</a:t>
          </a:r>
          <a:endParaRPr lang="en-US" dirty="0"/>
        </a:p>
      </dgm:t>
    </dgm:pt>
    <dgm:pt modelId="{9A00EC02-9566-4F85-B577-4CB6BDA61D0F}" type="parTrans" cxnId="{73F6C688-AC5B-4EFE-AC55-BBA9D80B9860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E15DDB88-49A4-402D-A2E5-E81F50DBAED9}" type="sibTrans" cxnId="{73F6C688-AC5B-4EFE-AC55-BBA9D80B9860}">
      <dgm:prSet/>
      <dgm:spPr/>
      <dgm:t>
        <a:bodyPr/>
        <a:lstStyle/>
        <a:p>
          <a:endParaRPr lang="en-US"/>
        </a:p>
      </dgm:t>
    </dgm:pt>
    <dgm:pt modelId="{54A97D39-9F5C-460F-B205-E65BAAD64D81}">
      <dgm:prSet phldrT="[Text]"/>
      <dgm:spPr/>
      <dgm:t>
        <a:bodyPr/>
        <a:lstStyle/>
        <a:p>
          <a:r>
            <a:rPr lang="en-US" dirty="0" smtClean="0"/>
            <a:t>Experiential</a:t>
          </a:r>
          <a:endParaRPr lang="en-US" dirty="0"/>
        </a:p>
      </dgm:t>
    </dgm:pt>
    <dgm:pt modelId="{EF0227F7-242E-412C-9DA5-8684D55213DD}" type="parTrans" cxnId="{711BC5BC-96AB-49B6-8044-DA4D2212D53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D61D7DB0-A02C-4C0E-B3B0-B34A04BA21D8}" type="sibTrans" cxnId="{711BC5BC-96AB-49B6-8044-DA4D2212D532}">
      <dgm:prSet/>
      <dgm:spPr/>
      <dgm:t>
        <a:bodyPr/>
        <a:lstStyle/>
        <a:p>
          <a:endParaRPr lang="en-US"/>
        </a:p>
      </dgm:t>
    </dgm:pt>
    <dgm:pt modelId="{29300F99-1D1B-4032-A1D7-C53F71CE31AA}">
      <dgm:prSet phldrT="[Text]"/>
      <dgm:spPr/>
      <dgm:t>
        <a:bodyPr/>
        <a:lstStyle/>
        <a:p>
          <a:r>
            <a:rPr lang="en-US" dirty="0" smtClean="0"/>
            <a:t>Entrepreneurial</a:t>
          </a:r>
        </a:p>
      </dgm:t>
    </dgm:pt>
    <dgm:pt modelId="{5B998FB2-5157-4E78-82BD-0EC906F326A5}" type="parTrans" cxnId="{31E34ACB-31F3-4182-BB61-95439FEF7EE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C142312-1772-451C-8115-0AA41F6601C6}" type="sibTrans" cxnId="{31E34ACB-31F3-4182-BB61-95439FEF7EE8}">
      <dgm:prSet/>
      <dgm:spPr/>
      <dgm:t>
        <a:bodyPr/>
        <a:lstStyle/>
        <a:p>
          <a:endParaRPr lang="en-US"/>
        </a:p>
      </dgm:t>
    </dgm:pt>
    <dgm:pt modelId="{BBF423B6-3BAE-4B23-B8F3-4921C666F6AD}">
      <dgm:prSet phldrT="[Text]"/>
      <dgm:spPr/>
      <dgm:t>
        <a:bodyPr/>
        <a:lstStyle/>
        <a:p>
          <a:r>
            <a:rPr lang="en-US" dirty="0" smtClean="0"/>
            <a:t>Interdisciplinary </a:t>
          </a:r>
        </a:p>
      </dgm:t>
    </dgm:pt>
    <dgm:pt modelId="{48B56D99-A9D5-4E1B-9979-C22A9B3139B8}" type="parTrans" cxnId="{30A1ECA1-AD3F-4F68-A4BB-FF5D2B59C62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E98075A-2238-4907-A4CF-79A5AA852601}" type="sibTrans" cxnId="{30A1ECA1-AD3F-4F68-A4BB-FF5D2B59C62B}">
      <dgm:prSet/>
      <dgm:spPr/>
      <dgm:t>
        <a:bodyPr/>
        <a:lstStyle/>
        <a:p>
          <a:endParaRPr lang="en-US"/>
        </a:p>
      </dgm:t>
    </dgm:pt>
    <dgm:pt modelId="{1C895E26-99B9-40FF-9EE8-C4C0E0DC2082}" type="pres">
      <dgm:prSet presAssocID="{69848689-651C-4707-8D03-C4723BAC47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2101852-BC6B-4FB0-BB9E-510FA71E981E}" type="pres">
      <dgm:prSet presAssocID="{430462CF-EF45-4F09-B201-CEE40503858C}" presName="hierRoot1" presStyleCnt="0">
        <dgm:presLayoutVars>
          <dgm:hierBranch val="init"/>
        </dgm:presLayoutVars>
      </dgm:prSet>
      <dgm:spPr/>
    </dgm:pt>
    <dgm:pt modelId="{EEA6A6DA-9E3D-4583-8053-706AF94C918C}" type="pres">
      <dgm:prSet presAssocID="{430462CF-EF45-4F09-B201-CEE40503858C}" presName="rootComposite1" presStyleCnt="0"/>
      <dgm:spPr/>
    </dgm:pt>
    <dgm:pt modelId="{696EEEF4-850C-4744-BBFB-2B79E6D104D6}" type="pres">
      <dgm:prSet presAssocID="{430462CF-EF45-4F09-B201-CEE40503858C}" presName="rootText1" presStyleLbl="node0" presStyleIdx="0" presStyleCnt="1" custScaleY="76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70A4D-B621-41EC-977E-E9AA23CFCFEA}" type="pres">
      <dgm:prSet presAssocID="{430462CF-EF45-4F09-B201-CEE4050385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4772AC9-F7F1-412A-B0AB-F9B4BF83B359}" type="pres">
      <dgm:prSet presAssocID="{430462CF-EF45-4F09-B201-CEE40503858C}" presName="hierChild2" presStyleCnt="0"/>
      <dgm:spPr/>
    </dgm:pt>
    <dgm:pt modelId="{3FCE5A11-FD43-4929-A84D-C99FE6002500}" type="pres">
      <dgm:prSet presAssocID="{EF0227F7-242E-412C-9DA5-8684D55213D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70273A8-4A8C-4EEC-AB3C-24F3F30CDDF1}" type="pres">
      <dgm:prSet presAssocID="{54A97D39-9F5C-460F-B205-E65BAAD64D81}" presName="hierRoot2" presStyleCnt="0">
        <dgm:presLayoutVars>
          <dgm:hierBranch val="init"/>
        </dgm:presLayoutVars>
      </dgm:prSet>
      <dgm:spPr/>
    </dgm:pt>
    <dgm:pt modelId="{56B98057-67F3-426F-8237-062D63C8FBBD}" type="pres">
      <dgm:prSet presAssocID="{54A97D39-9F5C-460F-B205-E65BAAD64D81}" presName="rootComposite" presStyleCnt="0"/>
      <dgm:spPr/>
    </dgm:pt>
    <dgm:pt modelId="{BFE2CF1C-D518-4109-BA2F-8E49CE614118}" type="pres">
      <dgm:prSet presAssocID="{54A97D39-9F5C-460F-B205-E65BAAD64D81}" presName="rootText" presStyleLbl="node2" presStyleIdx="0" presStyleCnt="3" custLinFactX="100000" custLinFactNeighborX="140158" custLinFactNeighborY="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41375D-F542-4D7A-A278-0E5397289CBD}" type="pres">
      <dgm:prSet presAssocID="{54A97D39-9F5C-460F-B205-E65BAAD64D81}" presName="rootConnector" presStyleLbl="node2" presStyleIdx="0" presStyleCnt="3"/>
      <dgm:spPr/>
      <dgm:t>
        <a:bodyPr/>
        <a:lstStyle/>
        <a:p>
          <a:endParaRPr lang="en-US"/>
        </a:p>
      </dgm:t>
    </dgm:pt>
    <dgm:pt modelId="{B9955AFE-A90C-4DF0-85F1-53D84EE67F6F}" type="pres">
      <dgm:prSet presAssocID="{54A97D39-9F5C-460F-B205-E65BAAD64D81}" presName="hierChild4" presStyleCnt="0"/>
      <dgm:spPr/>
    </dgm:pt>
    <dgm:pt modelId="{A81FBED7-49B2-4997-8357-3989CD28A322}" type="pres">
      <dgm:prSet presAssocID="{54A97D39-9F5C-460F-B205-E65BAAD64D81}" presName="hierChild5" presStyleCnt="0"/>
      <dgm:spPr/>
    </dgm:pt>
    <dgm:pt modelId="{A88F296B-0AC9-41B8-9E65-8833BBC6399E}" type="pres">
      <dgm:prSet presAssocID="{5B998FB2-5157-4E78-82BD-0EC906F326A5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97689E6-4E06-4863-B400-783852FCAD96}" type="pres">
      <dgm:prSet presAssocID="{29300F99-1D1B-4032-A1D7-C53F71CE31AA}" presName="hierRoot2" presStyleCnt="0">
        <dgm:presLayoutVars>
          <dgm:hierBranch val="init"/>
        </dgm:presLayoutVars>
      </dgm:prSet>
      <dgm:spPr/>
    </dgm:pt>
    <dgm:pt modelId="{E3006E1D-CF11-4AD1-B2C3-523212BDA846}" type="pres">
      <dgm:prSet presAssocID="{29300F99-1D1B-4032-A1D7-C53F71CE31AA}" presName="rootComposite" presStyleCnt="0"/>
      <dgm:spPr/>
    </dgm:pt>
    <dgm:pt modelId="{D263CBCA-CA73-4D1C-A3BB-9A4EDC2136AD}" type="pres">
      <dgm:prSet presAssocID="{29300F99-1D1B-4032-A1D7-C53F71CE31AA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57E900-9FFA-40F1-B150-43AE35524EC9}" type="pres">
      <dgm:prSet presAssocID="{29300F99-1D1B-4032-A1D7-C53F71CE31AA}" presName="rootConnector" presStyleLbl="node2" presStyleIdx="1" presStyleCnt="3"/>
      <dgm:spPr/>
      <dgm:t>
        <a:bodyPr/>
        <a:lstStyle/>
        <a:p>
          <a:endParaRPr lang="en-US"/>
        </a:p>
      </dgm:t>
    </dgm:pt>
    <dgm:pt modelId="{9EC5D9F7-08E6-4EAB-A7BC-A8F136DF0C2B}" type="pres">
      <dgm:prSet presAssocID="{29300F99-1D1B-4032-A1D7-C53F71CE31AA}" presName="hierChild4" presStyleCnt="0"/>
      <dgm:spPr/>
    </dgm:pt>
    <dgm:pt modelId="{197F337D-5F2E-41EA-B32A-B6FAF1659091}" type="pres">
      <dgm:prSet presAssocID="{29300F99-1D1B-4032-A1D7-C53F71CE31AA}" presName="hierChild5" presStyleCnt="0"/>
      <dgm:spPr/>
    </dgm:pt>
    <dgm:pt modelId="{E55332ED-369D-4C47-A56E-0BB1EB821925}" type="pres">
      <dgm:prSet presAssocID="{48B56D99-A9D5-4E1B-9979-C22A9B3139B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8099BF05-3D6E-4EFC-BA78-8C4619FD03F2}" type="pres">
      <dgm:prSet presAssocID="{BBF423B6-3BAE-4B23-B8F3-4921C666F6AD}" presName="hierRoot2" presStyleCnt="0">
        <dgm:presLayoutVars>
          <dgm:hierBranch val="init"/>
        </dgm:presLayoutVars>
      </dgm:prSet>
      <dgm:spPr/>
    </dgm:pt>
    <dgm:pt modelId="{1A434D64-4946-4631-BAF4-B3B47E75D6CF}" type="pres">
      <dgm:prSet presAssocID="{BBF423B6-3BAE-4B23-B8F3-4921C666F6AD}" presName="rootComposite" presStyleCnt="0"/>
      <dgm:spPr/>
    </dgm:pt>
    <dgm:pt modelId="{74FB7E4D-B2E5-4E9C-8736-EAAD632CA457}" type="pres">
      <dgm:prSet presAssocID="{BBF423B6-3BAE-4B23-B8F3-4921C666F6AD}" presName="rootText" presStyleLbl="node2" presStyleIdx="2" presStyleCnt="3" custLinFactX="-100000" custLinFactNeighborX="-137553" custLinFactNeighborY="7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C1F3EA-CEFA-44BC-9A4C-6505F19669F9}" type="pres">
      <dgm:prSet presAssocID="{BBF423B6-3BAE-4B23-B8F3-4921C666F6AD}" presName="rootConnector" presStyleLbl="node2" presStyleIdx="2" presStyleCnt="3"/>
      <dgm:spPr/>
      <dgm:t>
        <a:bodyPr/>
        <a:lstStyle/>
        <a:p>
          <a:endParaRPr lang="en-US"/>
        </a:p>
      </dgm:t>
    </dgm:pt>
    <dgm:pt modelId="{024310CD-8131-4308-970D-B183D3E0C34E}" type="pres">
      <dgm:prSet presAssocID="{BBF423B6-3BAE-4B23-B8F3-4921C666F6AD}" presName="hierChild4" presStyleCnt="0"/>
      <dgm:spPr/>
    </dgm:pt>
    <dgm:pt modelId="{9F342C04-B650-4A67-B8A8-B02A212AEB5D}" type="pres">
      <dgm:prSet presAssocID="{BBF423B6-3BAE-4B23-B8F3-4921C666F6AD}" presName="hierChild5" presStyleCnt="0"/>
      <dgm:spPr/>
    </dgm:pt>
    <dgm:pt modelId="{0ED5DE27-B36D-41E3-AB23-39ADFBEB0891}" type="pres">
      <dgm:prSet presAssocID="{430462CF-EF45-4F09-B201-CEE40503858C}" presName="hierChild3" presStyleCnt="0"/>
      <dgm:spPr/>
    </dgm:pt>
    <dgm:pt modelId="{25301B5C-9B84-4C3A-A917-B3B5B2CF4C3C}" type="pres">
      <dgm:prSet presAssocID="{9A00EC02-9566-4F85-B577-4CB6BDA61D0F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63A9688C-CC75-47E6-B121-4779FC92F2A9}" type="pres">
      <dgm:prSet presAssocID="{6F4973D4-D718-4CF3-9BF1-C925D013C528}" presName="hierRoot3" presStyleCnt="0">
        <dgm:presLayoutVars>
          <dgm:hierBranch val="init"/>
        </dgm:presLayoutVars>
      </dgm:prSet>
      <dgm:spPr/>
    </dgm:pt>
    <dgm:pt modelId="{20EFDF0A-6BC1-4902-B535-161CFB3F6F45}" type="pres">
      <dgm:prSet presAssocID="{6F4973D4-D718-4CF3-9BF1-C925D013C528}" presName="rootComposite3" presStyleCnt="0"/>
      <dgm:spPr/>
    </dgm:pt>
    <dgm:pt modelId="{0144E19D-D453-43E0-AAD0-11370FF2789D}" type="pres">
      <dgm:prSet presAssocID="{6F4973D4-D718-4CF3-9BF1-C925D013C528}" presName="rootText3" presStyleLbl="asst1" presStyleIdx="0" presStyleCnt="1" custScaleX="96737" custScaleY="72420" custLinFactNeighborX="-60800" custLinFactNeighborY="-57763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BD7380FE-957B-46F1-9B86-715E7CF75AA0}" type="pres">
      <dgm:prSet presAssocID="{6F4973D4-D718-4CF3-9BF1-C925D013C528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4EBFEED-98DE-4CD1-866D-3E8D9119EAE9}" type="pres">
      <dgm:prSet presAssocID="{6F4973D4-D718-4CF3-9BF1-C925D013C528}" presName="hierChild6" presStyleCnt="0"/>
      <dgm:spPr/>
    </dgm:pt>
    <dgm:pt modelId="{2FF9EC1E-1740-4452-A77D-7AC130613496}" type="pres">
      <dgm:prSet presAssocID="{6F4973D4-D718-4CF3-9BF1-C925D013C528}" presName="hierChild7" presStyleCnt="0"/>
      <dgm:spPr/>
    </dgm:pt>
  </dgm:ptLst>
  <dgm:cxnLst>
    <dgm:cxn modelId="{5ABC1B9C-DE97-4939-8D49-1B5678DD9612}" type="presOf" srcId="{BBF423B6-3BAE-4B23-B8F3-4921C666F6AD}" destId="{74FB7E4D-B2E5-4E9C-8736-EAAD632CA457}" srcOrd="0" destOrd="0" presId="urn:microsoft.com/office/officeart/2005/8/layout/orgChart1"/>
    <dgm:cxn modelId="{06055DC1-38A1-4AED-9C85-93FDDE9191AA}" type="presOf" srcId="{54A97D39-9F5C-460F-B205-E65BAAD64D81}" destId="{9E41375D-F542-4D7A-A278-0E5397289CBD}" srcOrd="1" destOrd="0" presId="urn:microsoft.com/office/officeart/2005/8/layout/orgChart1"/>
    <dgm:cxn modelId="{78973F2A-E8AD-4A76-8EE0-54BCC2337B2B}" type="presOf" srcId="{EF0227F7-242E-412C-9DA5-8684D55213DD}" destId="{3FCE5A11-FD43-4929-A84D-C99FE6002500}" srcOrd="0" destOrd="0" presId="urn:microsoft.com/office/officeart/2005/8/layout/orgChart1"/>
    <dgm:cxn modelId="{9B778926-93CB-455B-B43D-09B2B6C8B107}" type="presOf" srcId="{430462CF-EF45-4F09-B201-CEE40503858C}" destId="{D4A70A4D-B621-41EC-977E-E9AA23CFCFEA}" srcOrd="1" destOrd="0" presId="urn:microsoft.com/office/officeart/2005/8/layout/orgChart1"/>
    <dgm:cxn modelId="{E4520AA9-3898-4394-BFC9-31D89AE83E19}" srcId="{69848689-651C-4707-8D03-C4723BAC47C4}" destId="{430462CF-EF45-4F09-B201-CEE40503858C}" srcOrd="0" destOrd="0" parTransId="{5FD63415-33FD-485F-BB54-61AF82C87188}" sibTransId="{2A74A8B3-79A1-44F9-B477-CA2F06AB1203}"/>
    <dgm:cxn modelId="{73F6C688-AC5B-4EFE-AC55-BBA9D80B9860}" srcId="{430462CF-EF45-4F09-B201-CEE40503858C}" destId="{6F4973D4-D718-4CF3-9BF1-C925D013C528}" srcOrd="0" destOrd="0" parTransId="{9A00EC02-9566-4F85-B577-4CB6BDA61D0F}" sibTransId="{E15DDB88-49A4-402D-A2E5-E81F50DBAED9}"/>
    <dgm:cxn modelId="{10EC0F4B-FB5C-4B68-923C-5867267059AC}" type="presOf" srcId="{9A00EC02-9566-4F85-B577-4CB6BDA61D0F}" destId="{25301B5C-9B84-4C3A-A917-B3B5B2CF4C3C}" srcOrd="0" destOrd="0" presId="urn:microsoft.com/office/officeart/2005/8/layout/orgChart1"/>
    <dgm:cxn modelId="{1D0C9727-4A34-4CB0-A2D8-A2722423AF53}" type="presOf" srcId="{430462CF-EF45-4F09-B201-CEE40503858C}" destId="{696EEEF4-850C-4744-BBFB-2B79E6D104D6}" srcOrd="0" destOrd="0" presId="urn:microsoft.com/office/officeart/2005/8/layout/orgChart1"/>
    <dgm:cxn modelId="{30A1ECA1-AD3F-4F68-A4BB-FF5D2B59C62B}" srcId="{430462CF-EF45-4F09-B201-CEE40503858C}" destId="{BBF423B6-3BAE-4B23-B8F3-4921C666F6AD}" srcOrd="3" destOrd="0" parTransId="{48B56D99-A9D5-4E1B-9979-C22A9B3139B8}" sibTransId="{5E98075A-2238-4907-A4CF-79A5AA852601}"/>
    <dgm:cxn modelId="{31E34ACB-31F3-4182-BB61-95439FEF7EE8}" srcId="{430462CF-EF45-4F09-B201-CEE40503858C}" destId="{29300F99-1D1B-4032-A1D7-C53F71CE31AA}" srcOrd="2" destOrd="0" parTransId="{5B998FB2-5157-4E78-82BD-0EC906F326A5}" sibTransId="{CC142312-1772-451C-8115-0AA41F6601C6}"/>
    <dgm:cxn modelId="{F3CD38E8-E6EE-4859-94C3-B05C5E44F2DF}" type="presOf" srcId="{29300F99-1D1B-4032-A1D7-C53F71CE31AA}" destId="{5E57E900-9FFA-40F1-B150-43AE35524EC9}" srcOrd="1" destOrd="0" presId="urn:microsoft.com/office/officeart/2005/8/layout/orgChart1"/>
    <dgm:cxn modelId="{711BC5BC-96AB-49B6-8044-DA4D2212D532}" srcId="{430462CF-EF45-4F09-B201-CEE40503858C}" destId="{54A97D39-9F5C-460F-B205-E65BAAD64D81}" srcOrd="1" destOrd="0" parTransId="{EF0227F7-242E-412C-9DA5-8684D55213DD}" sibTransId="{D61D7DB0-A02C-4C0E-B3B0-B34A04BA21D8}"/>
    <dgm:cxn modelId="{3A284F29-F0BC-4A59-B1CF-0E4F75FCE8FE}" type="presOf" srcId="{29300F99-1D1B-4032-A1D7-C53F71CE31AA}" destId="{D263CBCA-CA73-4D1C-A3BB-9A4EDC2136AD}" srcOrd="0" destOrd="0" presId="urn:microsoft.com/office/officeart/2005/8/layout/orgChart1"/>
    <dgm:cxn modelId="{A79F7950-9D1E-4459-9D0F-EE72569339A4}" type="presOf" srcId="{5B998FB2-5157-4E78-82BD-0EC906F326A5}" destId="{A88F296B-0AC9-41B8-9E65-8833BBC6399E}" srcOrd="0" destOrd="0" presId="urn:microsoft.com/office/officeart/2005/8/layout/orgChart1"/>
    <dgm:cxn modelId="{A6DD8DA3-6065-4306-9AC0-5629FC7CABC1}" type="presOf" srcId="{69848689-651C-4707-8D03-C4723BAC47C4}" destId="{1C895E26-99B9-40FF-9EE8-C4C0E0DC2082}" srcOrd="0" destOrd="0" presId="urn:microsoft.com/office/officeart/2005/8/layout/orgChart1"/>
    <dgm:cxn modelId="{0BAB6DF4-04D4-4FFF-A111-931C2EA371EE}" type="presOf" srcId="{48B56D99-A9D5-4E1B-9979-C22A9B3139B8}" destId="{E55332ED-369D-4C47-A56E-0BB1EB821925}" srcOrd="0" destOrd="0" presId="urn:microsoft.com/office/officeart/2005/8/layout/orgChart1"/>
    <dgm:cxn modelId="{B60F0940-D2BA-4765-9510-B4B961C25BD0}" type="presOf" srcId="{6F4973D4-D718-4CF3-9BF1-C925D013C528}" destId="{BD7380FE-957B-46F1-9B86-715E7CF75AA0}" srcOrd="1" destOrd="0" presId="urn:microsoft.com/office/officeart/2005/8/layout/orgChart1"/>
    <dgm:cxn modelId="{26F1A997-2138-4E9A-BDD5-D3555C590CDD}" type="presOf" srcId="{BBF423B6-3BAE-4B23-B8F3-4921C666F6AD}" destId="{D5C1F3EA-CEFA-44BC-9A4C-6505F19669F9}" srcOrd="1" destOrd="0" presId="urn:microsoft.com/office/officeart/2005/8/layout/orgChart1"/>
    <dgm:cxn modelId="{6DBC7C78-2C82-4F52-A870-BDA2C7673446}" type="presOf" srcId="{6F4973D4-D718-4CF3-9BF1-C925D013C528}" destId="{0144E19D-D453-43E0-AAD0-11370FF2789D}" srcOrd="0" destOrd="0" presId="urn:microsoft.com/office/officeart/2005/8/layout/orgChart1"/>
    <dgm:cxn modelId="{040F9342-48D8-4FEE-87A2-D3383DB099A8}" type="presOf" srcId="{54A97D39-9F5C-460F-B205-E65BAAD64D81}" destId="{BFE2CF1C-D518-4109-BA2F-8E49CE614118}" srcOrd="0" destOrd="0" presId="urn:microsoft.com/office/officeart/2005/8/layout/orgChart1"/>
    <dgm:cxn modelId="{54E0AA4C-8572-47C0-97EB-5BE88CEDD735}" type="presParOf" srcId="{1C895E26-99B9-40FF-9EE8-C4C0E0DC2082}" destId="{52101852-BC6B-4FB0-BB9E-510FA71E981E}" srcOrd="0" destOrd="0" presId="urn:microsoft.com/office/officeart/2005/8/layout/orgChart1"/>
    <dgm:cxn modelId="{2FAD3E11-FE7C-4C29-9448-DEA50E2BFA47}" type="presParOf" srcId="{52101852-BC6B-4FB0-BB9E-510FA71E981E}" destId="{EEA6A6DA-9E3D-4583-8053-706AF94C918C}" srcOrd="0" destOrd="0" presId="urn:microsoft.com/office/officeart/2005/8/layout/orgChart1"/>
    <dgm:cxn modelId="{20DB7B4F-00C0-4E88-9B56-B5E3BE5EAB4B}" type="presParOf" srcId="{EEA6A6DA-9E3D-4583-8053-706AF94C918C}" destId="{696EEEF4-850C-4744-BBFB-2B79E6D104D6}" srcOrd="0" destOrd="0" presId="urn:microsoft.com/office/officeart/2005/8/layout/orgChart1"/>
    <dgm:cxn modelId="{342FBC96-AC1B-4E07-9CD2-38AE6D5CFA51}" type="presParOf" srcId="{EEA6A6DA-9E3D-4583-8053-706AF94C918C}" destId="{D4A70A4D-B621-41EC-977E-E9AA23CFCFEA}" srcOrd="1" destOrd="0" presId="urn:microsoft.com/office/officeart/2005/8/layout/orgChart1"/>
    <dgm:cxn modelId="{03993E7A-B26A-4ACB-A091-57973982A7D0}" type="presParOf" srcId="{52101852-BC6B-4FB0-BB9E-510FA71E981E}" destId="{94772AC9-F7F1-412A-B0AB-F9B4BF83B359}" srcOrd="1" destOrd="0" presId="urn:microsoft.com/office/officeart/2005/8/layout/orgChart1"/>
    <dgm:cxn modelId="{A373C334-6389-4814-96CB-1EC7F64D305E}" type="presParOf" srcId="{94772AC9-F7F1-412A-B0AB-F9B4BF83B359}" destId="{3FCE5A11-FD43-4929-A84D-C99FE6002500}" srcOrd="0" destOrd="0" presId="urn:microsoft.com/office/officeart/2005/8/layout/orgChart1"/>
    <dgm:cxn modelId="{4AB5341A-137B-4889-92A7-B0D3E5DD34C1}" type="presParOf" srcId="{94772AC9-F7F1-412A-B0AB-F9B4BF83B359}" destId="{B70273A8-4A8C-4EEC-AB3C-24F3F30CDDF1}" srcOrd="1" destOrd="0" presId="urn:microsoft.com/office/officeart/2005/8/layout/orgChart1"/>
    <dgm:cxn modelId="{9C0D6BF2-B7A0-47AD-8F68-ACBE20193C88}" type="presParOf" srcId="{B70273A8-4A8C-4EEC-AB3C-24F3F30CDDF1}" destId="{56B98057-67F3-426F-8237-062D63C8FBBD}" srcOrd="0" destOrd="0" presId="urn:microsoft.com/office/officeart/2005/8/layout/orgChart1"/>
    <dgm:cxn modelId="{9BF1639E-BE50-4FE7-B753-E28E69751645}" type="presParOf" srcId="{56B98057-67F3-426F-8237-062D63C8FBBD}" destId="{BFE2CF1C-D518-4109-BA2F-8E49CE614118}" srcOrd="0" destOrd="0" presId="urn:microsoft.com/office/officeart/2005/8/layout/orgChart1"/>
    <dgm:cxn modelId="{32A779EF-33B2-46B2-9344-0D9D9D752AC6}" type="presParOf" srcId="{56B98057-67F3-426F-8237-062D63C8FBBD}" destId="{9E41375D-F542-4D7A-A278-0E5397289CBD}" srcOrd="1" destOrd="0" presId="urn:microsoft.com/office/officeart/2005/8/layout/orgChart1"/>
    <dgm:cxn modelId="{8CF3E163-2687-4F1C-BD3E-F918B5EEBDAB}" type="presParOf" srcId="{B70273A8-4A8C-4EEC-AB3C-24F3F30CDDF1}" destId="{B9955AFE-A90C-4DF0-85F1-53D84EE67F6F}" srcOrd="1" destOrd="0" presId="urn:microsoft.com/office/officeart/2005/8/layout/orgChart1"/>
    <dgm:cxn modelId="{A6A09346-D2D1-48AB-AC83-A7A3156BB117}" type="presParOf" srcId="{B70273A8-4A8C-4EEC-AB3C-24F3F30CDDF1}" destId="{A81FBED7-49B2-4997-8357-3989CD28A322}" srcOrd="2" destOrd="0" presId="urn:microsoft.com/office/officeart/2005/8/layout/orgChart1"/>
    <dgm:cxn modelId="{032D63DE-0BC4-44DD-A018-A88BFFD25584}" type="presParOf" srcId="{94772AC9-F7F1-412A-B0AB-F9B4BF83B359}" destId="{A88F296B-0AC9-41B8-9E65-8833BBC6399E}" srcOrd="2" destOrd="0" presId="urn:microsoft.com/office/officeart/2005/8/layout/orgChart1"/>
    <dgm:cxn modelId="{F2A8CF42-F50C-42FD-B433-2B6758B34C5E}" type="presParOf" srcId="{94772AC9-F7F1-412A-B0AB-F9B4BF83B359}" destId="{B97689E6-4E06-4863-B400-783852FCAD96}" srcOrd="3" destOrd="0" presId="urn:microsoft.com/office/officeart/2005/8/layout/orgChart1"/>
    <dgm:cxn modelId="{C8CFAE78-98A1-458E-900D-2430886CDD79}" type="presParOf" srcId="{B97689E6-4E06-4863-B400-783852FCAD96}" destId="{E3006E1D-CF11-4AD1-B2C3-523212BDA846}" srcOrd="0" destOrd="0" presId="urn:microsoft.com/office/officeart/2005/8/layout/orgChart1"/>
    <dgm:cxn modelId="{7DD8A681-62B5-4CE2-A869-6AB6A44AFA1A}" type="presParOf" srcId="{E3006E1D-CF11-4AD1-B2C3-523212BDA846}" destId="{D263CBCA-CA73-4D1C-A3BB-9A4EDC2136AD}" srcOrd="0" destOrd="0" presId="urn:microsoft.com/office/officeart/2005/8/layout/orgChart1"/>
    <dgm:cxn modelId="{E49BEC4B-689E-4040-90C0-A254C3C231A0}" type="presParOf" srcId="{E3006E1D-CF11-4AD1-B2C3-523212BDA846}" destId="{5E57E900-9FFA-40F1-B150-43AE35524EC9}" srcOrd="1" destOrd="0" presId="urn:microsoft.com/office/officeart/2005/8/layout/orgChart1"/>
    <dgm:cxn modelId="{CADA1B83-B13B-4501-9BA4-59BDC7D172B2}" type="presParOf" srcId="{B97689E6-4E06-4863-B400-783852FCAD96}" destId="{9EC5D9F7-08E6-4EAB-A7BC-A8F136DF0C2B}" srcOrd="1" destOrd="0" presId="urn:microsoft.com/office/officeart/2005/8/layout/orgChart1"/>
    <dgm:cxn modelId="{5C5E16D7-7439-499F-AE1B-1A61766F9336}" type="presParOf" srcId="{B97689E6-4E06-4863-B400-783852FCAD96}" destId="{197F337D-5F2E-41EA-B32A-B6FAF1659091}" srcOrd="2" destOrd="0" presId="urn:microsoft.com/office/officeart/2005/8/layout/orgChart1"/>
    <dgm:cxn modelId="{93C8D239-A045-4084-8A3F-0C700CBB4A97}" type="presParOf" srcId="{94772AC9-F7F1-412A-B0AB-F9B4BF83B359}" destId="{E55332ED-369D-4C47-A56E-0BB1EB821925}" srcOrd="4" destOrd="0" presId="urn:microsoft.com/office/officeart/2005/8/layout/orgChart1"/>
    <dgm:cxn modelId="{D4B5CB92-9A06-48AE-B251-E606BA0CF59C}" type="presParOf" srcId="{94772AC9-F7F1-412A-B0AB-F9B4BF83B359}" destId="{8099BF05-3D6E-4EFC-BA78-8C4619FD03F2}" srcOrd="5" destOrd="0" presId="urn:microsoft.com/office/officeart/2005/8/layout/orgChart1"/>
    <dgm:cxn modelId="{CBBAC409-CA1D-4B48-ABB0-1C08B22555B0}" type="presParOf" srcId="{8099BF05-3D6E-4EFC-BA78-8C4619FD03F2}" destId="{1A434D64-4946-4631-BAF4-B3B47E75D6CF}" srcOrd="0" destOrd="0" presId="urn:microsoft.com/office/officeart/2005/8/layout/orgChart1"/>
    <dgm:cxn modelId="{C3077AEB-0282-4FB7-9FB1-952F79D29ECB}" type="presParOf" srcId="{1A434D64-4946-4631-BAF4-B3B47E75D6CF}" destId="{74FB7E4D-B2E5-4E9C-8736-EAAD632CA457}" srcOrd="0" destOrd="0" presId="urn:microsoft.com/office/officeart/2005/8/layout/orgChart1"/>
    <dgm:cxn modelId="{AEEE4740-C2FF-456F-9CA7-D611BBDDFC93}" type="presParOf" srcId="{1A434D64-4946-4631-BAF4-B3B47E75D6CF}" destId="{D5C1F3EA-CEFA-44BC-9A4C-6505F19669F9}" srcOrd="1" destOrd="0" presId="urn:microsoft.com/office/officeart/2005/8/layout/orgChart1"/>
    <dgm:cxn modelId="{A0580731-AB5C-4CAA-B830-43325528A916}" type="presParOf" srcId="{8099BF05-3D6E-4EFC-BA78-8C4619FD03F2}" destId="{024310CD-8131-4308-970D-B183D3E0C34E}" srcOrd="1" destOrd="0" presId="urn:microsoft.com/office/officeart/2005/8/layout/orgChart1"/>
    <dgm:cxn modelId="{BFABAB30-1F68-4337-A7C6-BD5C12165587}" type="presParOf" srcId="{8099BF05-3D6E-4EFC-BA78-8C4619FD03F2}" destId="{9F342C04-B650-4A67-B8A8-B02A212AEB5D}" srcOrd="2" destOrd="0" presId="urn:microsoft.com/office/officeart/2005/8/layout/orgChart1"/>
    <dgm:cxn modelId="{61FA5027-CD3D-4C25-A573-259E39F91F00}" type="presParOf" srcId="{52101852-BC6B-4FB0-BB9E-510FA71E981E}" destId="{0ED5DE27-B36D-41E3-AB23-39ADFBEB0891}" srcOrd="2" destOrd="0" presId="urn:microsoft.com/office/officeart/2005/8/layout/orgChart1"/>
    <dgm:cxn modelId="{CF09D333-A133-4B3B-9514-6FCA63DE75D0}" type="presParOf" srcId="{0ED5DE27-B36D-41E3-AB23-39ADFBEB0891}" destId="{25301B5C-9B84-4C3A-A917-B3B5B2CF4C3C}" srcOrd="0" destOrd="0" presId="urn:microsoft.com/office/officeart/2005/8/layout/orgChart1"/>
    <dgm:cxn modelId="{250D1023-3766-431F-A812-284E362CA158}" type="presParOf" srcId="{0ED5DE27-B36D-41E3-AB23-39ADFBEB0891}" destId="{63A9688C-CC75-47E6-B121-4779FC92F2A9}" srcOrd="1" destOrd="0" presId="urn:microsoft.com/office/officeart/2005/8/layout/orgChart1"/>
    <dgm:cxn modelId="{A0DDF995-C3A4-4D9B-AF3C-4E56CC31C6BA}" type="presParOf" srcId="{63A9688C-CC75-47E6-B121-4779FC92F2A9}" destId="{20EFDF0A-6BC1-4902-B535-161CFB3F6F45}" srcOrd="0" destOrd="0" presId="urn:microsoft.com/office/officeart/2005/8/layout/orgChart1"/>
    <dgm:cxn modelId="{FB54C00D-4396-4606-B74C-C1DA7F1DE95A}" type="presParOf" srcId="{20EFDF0A-6BC1-4902-B535-161CFB3F6F45}" destId="{0144E19D-D453-43E0-AAD0-11370FF2789D}" srcOrd="0" destOrd="0" presId="urn:microsoft.com/office/officeart/2005/8/layout/orgChart1"/>
    <dgm:cxn modelId="{4F613937-3C86-4D53-A58F-192CF15F453D}" type="presParOf" srcId="{20EFDF0A-6BC1-4902-B535-161CFB3F6F45}" destId="{BD7380FE-957B-46F1-9B86-715E7CF75AA0}" srcOrd="1" destOrd="0" presId="urn:microsoft.com/office/officeart/2005/8/layout/orgChart1"/>
    <dgm:cxn modelId="{46DB2E50-051F-441C-855D-AE2E7E8FFFBD}" type="presParOf" srcId="{63A9688C-CC75-47E6-B121-4779FC92F2A9}" destId="{C4EBFEED-98DE-4CD1-866D-3E8D9119EAE9}" srcOrd="1" destOrd="0" presId="urn:microsoft.com/office/officeart/2005/8/layout/orgChart1"/>
    <dgm:cxn modelId="{47CEFC9D-807F-4A99-9A79-444B1FD25C62}" type="presParOf" srcId="{63A9688C-CC75-47E6-B121-4779FC92F2A9}" destId="{2FF9EC1E-1740-4452-A77D-7AC13061349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01B5C-9B84-4C3A-A917-B3B5B2CF4C3C}">
      <dsp:nvSpPr>
        <dsp:cNvPr id="0" name=""/>
        <dsp:cNvSpPr/>
      </dsp:nvSpPr>
      <dsp:spPr>
        <a:xfrm>
          <a:off x="3151132" y="1101990"/>
          <a:ext cx="2051105" cy="492452"/>
        </a:xfrm>
        <a:custGeom>
          <a:avLst/>
          <a:gdLst/>
          <a:ahLst/>
          <a:cxnLst/>
          <a:rect l="0" t="0" r="0" b="0"/>
          <a:pathLst>
            <a:path>
              <a:moveTo>
                <a:pt x="2051105" y="0"/>
              </a:moveTo>
              <a:lnTo>
                <a:pt x="2051105" y="492452"/>
              </a:lnTo>
              <a:lnTo>
                <a:pt x="0" y="492452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332ED-369D-4C47-A56E-0BB1EB821925}">
      <dsp:nvSpPr>
        <dsp:cNvPr id="0" name=""/>
        <dsp:cNvSpPr/>
      </dsp:nvSpPr>
      <dsp:spPr>
        <a:xfrm>
          <a:off x="1849327" y="1101990"/>
          <a:ext cx="3352909" cy="2647597"/>
        </a:xfrm>
        <a:custGeom>
          <a:avLst/>
          <a:gdLst/>
          <a:ahLst/>
          <a:cxnLst/>
          <a:rect l="0" t="0" r="0" b="0"/>
          <a:pathLst>
            <a:path>
              <a:moveTo>
                <a:pt x="3352909" y="0"/>
              </a:moveTo>
              <a:lnTo>
                <a:pt x="3352909" y="2345540"/>
              </a:lnTo>
              <a:lnTo>
                <a:pt x="0" y="2345540"/>
              </a:lnTo>
              <a:lnTo>
                <a:pt x="0" y="26475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F296B-0AC9-41B8-9E65-8833BBC6399E}">
      <dsp:nvSpPr>
        <dsp:cNvPr id="0" name=""/>
        <dsp:cNvSpPr/>
      </dsp:nvSpPr>
      <dsp:spPr>
        <a:xfrm>
          <a:off x="5156517" y="1101990"/>
          <a:ext cx="91440" cy="264658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4658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CE5A11-FD43-4929-A84D-C99FE6002500}">
      <dsp:nvSpPr>
        <dsp:cNvPr id="0" name=""/>
        <dsp:cNvSpPr/>
      </dsp:nvSpPr>
      <dsp:spPr>
        <a:xfrm>
          <a:off x="5202237" y="1101990"/>
          <a:ext cx="3427848" cy="2647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5540"/>
              </a:lnTo>
              <a:lnTo>
                <a:pt x="3427848" y="2345540"/>
              </a:lnTo>
              <a:lnTo>
                <a:pt x="3427848" y="2647597"/>
              </a:lnTo>
            </a:path>
          </a:pathLst>
        </a:cu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EEEF4-850C-4744-BBFB-2B79E6D104D6}">
      <dsp:nvSpPr>
        <dsp:cNvPr id="0" name=""/>
        <dsp:cNvSpPr/>
      </dsp:nvSpPr>
      <dsp:spPr>
        <a:xfrm>
          <a:off x="3763874" y="1009"/>
          <a:ext cx="2876725" cy="110098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Fintech Curriculum</a:t>
          </a:r>
        </a:p>
      </dsp:txBody>
      <dsp:txXfrm>
        <a:off x="3763874" y="1009"/>
        <a:ext cx="2876725" cy="1100980"/>
      </dsp:txXfrm>
    </dsp:sp>
    <dsp:sp modelId="{BFE2CF1C-D518-4109-BA2F-8E49CE614118}">
      <dsp:nvSpPr>
        <dsp:cNvPr id="0" name=""/>
        <dsp:cNvSpPr/>
      </dsp:nvSpPr>
      <dsp:spPr>
        <a:xfrm>
          <a:off x="7191723" y="3749587"/>
          <a:ext cx="2876725" cy="14383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Experiential</a:t>
          </a:r>
          <a:endParaRPr lang="en-US" sz="2500" kern="1200" dirty="0"/>
        </a:p>
      </dsp:txBody>
      <dsp:txXfrm>
        <a:off x="7191723" y="3749587"/>
        <a:ext cx="2876725" cy="1438362"/>
      </dsp:txXfrm>
    </dsp:sp>
    <dsp:sp modelId="{D263CBCA-CA73-4D1C-A3BB-9A4EDC2136AD}">
      <dsp:nvSpPr>
        <dsp:cNvPr id="0" name=""/>
        <dsp:cNvSpPr/>
      </dsp:nvSpPr>
      <dsp:spPr>
        <a:xfrm>
          <a:off x="3763874" y="3748577"/>
          <a:ext cx="2876725" cy="14383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Entrepreneurial</a:t>
          </a:r>
        </a:p>
      </dsp:txBody>
      <dsp:txXfrm>
        <a:off x="3763874" y="3748577"/>
        <a:ext cx="2876725" cy="1438362"/>
      </dsp:txXfrm>
    </dsp:sp>
    <dsp:sp modelId="{74FB7E4D-B2E5-4E9C-8736-EAAD632CA457}">
      <dsp:nvSpPr>
        <dsp:cNvPr id="0" name=""/>
        <dsp:cNvSpPr/>
      </dsp:nvSpPr>
      <dsp:spPr>
        <a:xfrm>
          <a:off x="410964" y="3749587"/>
          <a:ext cx="2876725" cy="14383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Interdisciplinary </a:t>
          </a:r>
        </a:p>
      </dsp:txBody>
      <dsp:txXfrm>
        <a:off x="410964" y="3749587"/>
        <a:ext cx="2876725" cy="1438362"/>
      </dsp:txXfrm>
    </dsp:sp>
    <dsp:sp modelId="{0144E19D-D453-43E0-AAD0-11370FF2789D}">
      <dsp:nvSpPr>
        <dsp:cNvPr id="0" name=""/>
        <dsp:cNvSpPr/>
      </dsp:nvSpPr>
      <dsp:spPr>
        <a:xfrm>
          <a:off x="368274" y="1073611"/>
          <a:ext cx="2782858" cy="1041662"/>
        </a:xfrm>
        <a:prstGeom prst="ellipse">
          <a:avLst/>
        </a:prstGeom>
        <a:solidFill>
          <a:schemeClr val="tx1">
            <a:lumMod val="25000"/>
            <a:lumOff val="7500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Job Opportunities</a:t>
          </a:r>
          <a:endParaRPr lang="en-US" sz="2500" kern="1200" dirty="0"/>
        </a:p>
      </dsp:txBody>
      <dsp:txXfrm>
        <a:off x="775814" y="1226159"/>
        <a:ext cx="1967778" cy="7365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C95FE-639E-472D-9AD6-3CAC7AFC3104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38DF2-7967-45A7-8E85-12056C5062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6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13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I’d like to start out this presentation with a</a:t>
            </a:r>
            <a:r>
              <a:rPr lang="en-US" baseline="0" dirty="0" smtClean="0"/>
              <a:t> disclaimer that I’m not an expert about FinTech but rather a business librarian who is interested and fascinated by the trends, technologies, and education opportunities in this sector of financial services.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5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technologies: data</a:t>
            </a:r>
            <a:r>
              <a:rPr lang="en-US" baseline="0" dirty="0" smtClean="0"/>
              <a:t> management, cloud-based, bio-metric, AI, personalized digital services (Google, Amazon, FB, etc.), </a:t>
            </a:r>
            <a:r>
              <a:rPr lang="en-US" baseline="0" dirty="0" err="1" smtClean="0"/>
              <a:t>blockchain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5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2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205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38DF2-7967-45A7-8E85-12056C5062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6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4000">
              <a:srgbClr val="325CAF"/>
            </a:gs>
            <a:gs pos="84000">
              <a:schemeClr val="accent1">
                <a:lumMod val="45000"/>
                <a:lumOff val="55000"/>
              </a:schemeClr>
            </a:gs>
            <a:gs pos="9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101" y="1450105"/>
            <a:ext cx="9144000" cy="710215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1BC2E3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101" y="260374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300" y="5939207"/>
            <a:ext cx="2005178" cy="7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1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48906" y="1825625"/>
            <a:ext cx="10404894" cy="3727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800725"/>
            <a:ext cx="12192000" cy="1057275"/>
          </a:xfrm>
          <a:prstGeom prst="rect">
            <a:avLst/>
          </a:prstGeom>
          <a:solidFill>
            <a:srgbClr val="325C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300" y="5939207"/>
            <a:ext cx="2005178" cy="7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05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8906" y="365125"/>
            <a:ext cx="104048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8906" y="1825625"/>
            <a:ext cx="10404894" cy="3727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300" y="5939207"/>
            <a:ext cx="2005178" cy="7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81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BC2E3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6">
              <a:lumMod val="75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75000"/>
            </a:schemeClr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75000"/>
            </a:schemeClr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75000"/>
            </a:schemeClr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hil.cdc.gov/phi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orkforce.georgia.gov/industries/fintech/" TargetMode="External"/><Relationship Id="rId7" Type="http://schemas.openxmlformats.org/officeDocument/2006/relationships/hyperlink" Target="https://bit.ly/2x4i9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2HEZlSd" TargetMode="External"/><Relationship Id="rId5" Type="http://schemas.openxmlformats.org/officeDocument/2006/relationships/hyperlink" Target="https://www.georgiafintechacademy.org/" TargetMode="External"/><Relationship Id="rId4" Type="http://schemas.openxmlformats.org/officeDocument/2006/relationships/hyperlink" Target="https://www.coursera.org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su.qualtrics.com/jfe/form/SV_0ppmDPOlqIBSqGh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dimsdle@g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hil.cdc.gov/phi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325CAF"/>
            </a:gs>
            <a:gs pos="91000">
              <a:schemeClr val="accent1">
                <a:lumMod val="45000"/>
                <a:lumOff val="55000"/>
                <a:alpha val="94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3811" y="1394848"/>
            <a:ext cx="7748189" cy="43484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>
                <a:solidFill>
                  <a:schemeClr val="accent3"/>
                </a:solidFill>
              </a:rPr>
              <a:t>Business Librarians in the Age of FinTech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2700" dirty="0" smtClean="0">
                <a:solidFill>
                  <a:schemeClr val="bg1"/>
                </a:solidFill>
              </a:rPr>
              <a:t>SOUCABL 2019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4900" dirty="0"/>
              <a:t/>
            </a:r>
            <a:br>
              <a:rPr lang="en-US" sz="4900" dirty="0"/>
            </a:br>
            <a:r>
              <a:rPr lang="en-US" sz="4900" dirty="0" smtClean="0"/>
              <a:t>Dan </a:t>
            </a:r>
            <a:r>
              <a:rPr lang="en-US" sz="4900" dirty="0" err="1" smtClean="0"/>
              <a:t>Lê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600" dirty="0" smtClean="0"/>
              <a:t>Business Librarian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PHIL Image 137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45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314" y="6642556"/>
            <a:ext cx="4391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Image  ID#: 13742 By Amanda Mills/CDC-Public Domain-Available  in the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hlinkClick r:id="rId4"/>
              </a:rPr>
              <a:t>Public Health Image Library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00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FinTech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Formed in 09/2018 by USG</a:t>
            </a:r>
          </a:p>
          <a:p>
            <a:r>
              <a:rPr lang="en-US" dirty="0" smtClean="0"/>
              <a:t>5000 graduates in next 3 years</a:t>
            </a:r>
          </a:p>
          <a:p>
            <a:r>
              <a:rPr lang="en-US" dirty="0" smtClean="0"/>
              <a:t>Open to students/professionals at 26 Georgia public institutions</a:t>
            </a:r>
          </a:p>
          <a:p>
            <a:r>
              <a:rPr lang="en-US" dirty="0" smtClean="0"/>
              <a:t>Curriculum developed with </a:t>
            </a:r>
            <a:r>
              <a:rPr lang="en-US" dirty="0" err="1" smtClean="0"/>
              <a:t>FinTech</a:t>
            </a:r>
            <a:r>
              <a:rPr lang="en-US" dirty="0" smtClean="0"/>
              <a:t> employers</a:t>
            </a:r>
          </a:p>
          <a:p>
            <a:r>
              <a:rPr lang="en-US" dirty="0" smtClean="0"/>
              <a:t>Virtual access through Augusta U’s Computer &amp; Cyber Sciences</a:t>
            </a:r>
          </a:p>
          <a:p>
            <a:r>
              <a:rPr lang="en-US" dirty="0" smtClean="0"/>
              <a:t>Physical locations at GSU Atlanta &amp; Buckhead campuses</a:t>
            </a:r>
          </a:p>
          <a:p>
            <a:r>
              <a:rPr lang="en-US" dirty="0" smtClean="0"/>
              <a:t>Nexus degree: 12 </a:t>
            </a:r>
            <a:r>
              <a:rPr lang="en-US" dirty="0" err="1" smtClean="0"/>
              <a:t>hrs</a:t>
            </a:r>
            <a:r>
              <a:rPr lang="en-US" dirty="0" smtClean="0"/>
              <a:t> upper-level, 6 </a:t>
            </a:r>
            <a:r>
              <a:rPr lang="en-US" dirty="0" err="1" smtClean="0"/>
              <a:t>hrs</a:t>
            </a:r>
            <a:r>
              <a:rPr lang="en-US" dirty="0" smtClean="0"/>
              <a:t> experiential, 42 </a:t>
            </a:r>
            <a:r>
              <a:rPr lang="en-US" dirty="0" err="1" smtClean="0"/>
              <a:t>hrs</a:t>
            </a:r>
            <a:r>
              <a:rPr lang="en-US" dirty="0" smtClean="0"/>
              <a:t> general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6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Providing same resources for all online students</a:t>
            </a:r>
          </a:p>
          <a:p>
            <a:r>
              <a:rPr lang="en-US" dirty="0" smtClean="0"/>
              <a:t>Sharing research guides among Georgia </a:t>
            </a:r>
            <a:r>
              <a:rPr lang="en-US" dirty="0" err="1" smtClean="0"/>
              <a:t>FinTech</a:t>
            </a:r>
            <a:r>
              <a:rPr lang="en-US" dirty="0" smtClean="0"/>
              <a:t> Academy institutions</a:t>
            </a:r>
          </a:p>
          <a:p>
            <a:r>
              <a:rPr lang="en-US" dirty="0" smtClean="0"/>
              <a:t>Promoting business resources including OER to faculty who develop online courses</a:t>
            </a:r>
          </a:p>
          <a:p>
            <a:r>
              <a:rPr lang="en-US" dirty="0" smtClean="0"/>
              <a:t>Promoting consultation services to students with experiential courses</a:t>
            </a:r>
          </a:p>
          <a:p>
            <a:r>
              <a:rPr lang="en-US" dirty="0"/>
              <a:t>Creating workshops/space to support experiential </a:t>
            </a:r>
            <a:r>
              <a:rPr lang="en-US" dirty="0" smtClean="0"/>
              <a:t>learning</a:t>
            </a:r>
          </a:p>
          <a:p>
            <a:r>
              <a:rPr lang="en-US" dirty="0" smtClean="0"/>
              <a:t>Ideas?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11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Consulted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906" y="1387012"/>
            <a:ext cx="10404894" cy="4356242"/>
          </a:xfrm>
        </p:spPr>
        <p:txBody>
          <a:bodyPr>
            <a:normAutofit fontScale="92500" lnSpcReduction="10000"/>
          </a:bodyPr>
          <a:lstStyle/>
          <a:p>
            <a:r>
              <a:rPr lang="en-US" sz="1800" b="0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Blakstad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S., &amp; Allen, R. (2018). FinTech revolution : Universal inclusion in the new financial ecosystem. Cham : Springer International Publishing : Imprint: Palgrave Macmillan</a:t>
            </a:r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– Georgia Department of 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Development, 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http://workforce.georgia.gov/industries/fintech</a:t>
            </a:r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en-US" sz="1800" b="0" dirty="0" smtClean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Law and Policy, </a:t>
            </a:r>
            <a:r>
              <a:rPr lang="en-US" sz="1800" b="0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Cousera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Duke University, 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https://www.coursera.org</a:t>
            </a:r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/</a:t>
            </a:r>
            <a:endParaRPr lang="en-US" sz="1800" b="0" dirty="0" smtClean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Fintech Sector Market Report. (2019). (). Melbourne: </a:t>
            </a:r>
            <a:r>
              <a:rPr lang="en-US" sz="1800" b="0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Acquisdata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Pty Ltd. </a:t>
            </a:r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Georgia FinTech Academy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https://www.georgiafintechacademy.org</a:t>
            </a:r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/</a:t>
            </a:r>
            <a:endParaRPr lang="en-US" sz="1800" b="0" dirty="0" smtClean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 G. Fraser, Shari </a:t>
            </a:r>
            <a:r>
              <a:rPr lang="en-US" sz="1800" b="0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Buxbaum</a:t>
            </a:r>
            <a:r>
              <a:rPr lang="en-US" sz="1800" b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Amy Blair (2002) The Library and the Development of Online Courses, Journal of Business &amp; Finance Librarianship, 7:2-3, </a:t>
            </a:r>
            <a:r>
              <a:rPr lang="en-US" sz="1800" b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47-59</a:t>
            </a:r>
            <a:r>
              <a:rPr lang="en-US" sz="1800" b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b="0" dirty="0" smtClean="0">
              <a:solidFill>
                <a:srgbClr val="23232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dirty="0" smtClean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Rick </a:t>
            </a:r>
            <a:r>
              <a:rPr lang="en-US" sz="1800" b="0" dirty="0" err="1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Franza</a:t>
            </a:r>
            <a:r>
              <a:rPr lang="en-US" sz="1800" b="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FinTech Academy will break new ground in education, business partnerships, The Augusta Chronicle</a:t>
            </a:r>
            <a:r>
              <a:rPr lang="en-US" sz="1800" dirty="0">
                <a:solidFill>
                  <a:srgbClr val="23232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bit.ly/2HEZlSd</a:t>
            </a:r>
            <a:endParaRPr lang="en-US" sz="1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Slavin</a:t>
            </a: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, Laura C. “Library Services Online: Introducing Library Services for Online MBA Classes.” Journal of Library &amp; Information Services In Distance Learning, vol. 9, no. 3, Jan. 2015, pp. </a:t>
            </a:r>
            <a:r>
              <a:rPr lang="en-US" sz="1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221–229.</a:t>
            </a:r>
          </a:p>
          <a:p>
            <a:r>
              <a:rPr lang="en-US" sz="1800" b="0" dirty="0" smtClean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  <a:r>
              <a:rPr lang="en-US" sz="1800" b="0" dirty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of Georgia Announces Creation of Georgia FinTech </a:t>
            </a:r>
            <a:r>
              <a:rPr lang="en-US" sz="1800" b="0" dirty="0" smtClean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Academy, University System of </a:t>
            </a:r>
            <a:r>
              <a:rPr lang="en-US" sz="1800" b="0" dirty="0" err="1" smtClean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Geogia</a:t>
            </a:r>
            <a:r>
              <a:rPr lang="en-US" sz="1800" b="0" dirty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Communications, </a:t>
            </a:r>
            <a:r>
              <a:rPr lang="en-US" sz="1800" b="0" dirty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</a:t>
            </a:r>
            <a:r>
              <a:rPr lang="en-US" sz="1800" b="0" dirty="0" smtClean="0">
                <a:solidFill>
                  <a:srgbClr val="0A0A0A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bit.ly/2x4i9nO</a:t>
            </a:r>
            <a:endParaRPr lang="en-US" sz="1800" b="0" dirty="0" smtClean="0">
              <a:solidFill>
                <a:srgbClr val="0A0A0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0" dirty="0" smtClean="0">
              <a:solidFill>
                <a:srgbClr val="0A0A0A"/>
              </a:solidFill>
              <a:latin typeface="Montserrat"/>
            </a:endParaRPr>
          </a:p>
          <a:p>
            <a:endParaRPr lang="en-US" sz="1800" b="0" dirty="0">
              <a:solidFill>
                <a:srgbClr val="0A0A0A"/>
              </a:solidFill>
              <a:latin typeface="Montserrat"/>
            </a:endParaRPr>
          </a:p>
          <a:p>
            <a:endParaRPr lang="en-US" sz="1800" b="0" dirty="0"/>
          </a:p>
          <a:p>
            <a:endParaRPr lang="en-US" sz="1800" b="0" dirty="0" smtClean="0">
              <a:solidFill>
                <a:srgbClr val="232323"/>
              </a:solidFill>
              <a:latin typeface="Oswald"/>
            </a:endParaRPr>
          </a:p>
          <a:p>
            <a:endParaRPr lang="en-US" b="0" dirty="0" smtClean="0">
              <a:solidFill>
                <a:srgbClr val="232323"/>
              </a:solidFill>
              <a:latin typeface="Oswald"/>
            </a:endParaRPr>
          </a:p>
          <a:p>
            <a:endParaRPr lang="en-US" dirty="0">
              <a:solidFill>
                <a:srgbClr val="232323"/>
              </a:solidFill>
              <a:latin typeface="Oswald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86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84A4E8-EDEC-4535-8FAE-72E36076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66" y="137685"/>
            <a:ext cx="10404894" cy="9191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186" y="1056830"/>
            <a:ext cx="6896745" cy="4104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4000" dirty="0" err="1" smtClean="0"/>
              <a:t>FinTech</a:t>
            </a:r>
            <a:r>
              <a:rPr lang="en-US" sz="4000" smtClean="0"/>
              <a:t> in Library </a:t>
            </a:r>
            <a:r>
              <a:rPr lang="en-US" sz="4000" dirty="0" smtClean="0"/>
              <a:t>Survey </a:t>
            </a:r>
          </a:p>
          <a:p>
            <a:pPr marL="0" indent="0" algn="ctr">
              <a:buNone/>
            </a:pPr>
            <a:endParaRPr lang="en-US" sz="40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4000" dirty="0" smtClean="0">
                <a:hlinkClick r:id="rId2"/>
              </a:rPr>
              <a:t>bit.ly/</a:t>
            </a:r>
            <a:r>
              <a:rPr lang="en-US" sz="4000" dirty="0" err="1" smtClean="0">
                <a:hlinkClick r:id="rId2"/>
              </a:rPr>
              <a:t>fintechlib</a:t>
            </a: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64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84A4E8-EDEC-4535-8FAE-72E360766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966" y="137685"/>
            <a:ext cx="10404894" cy="919145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7186" y="1056830"/>
            <a:ext cx="6896745" cy="4104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600" dirty="0" smtClean="0"/>
              <a:t>Dan </a:t>
            </a:r>
            <a:r>
              <a:rPr lang="en-US" sz="2600" dirty="0" err="1" smtClean="0"/>
              <a:t>Lê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Business Librarian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Georgia </a:t>
            </a:r>
            <a:r>
              <a:rPr lang="en-US" sz="2600" dirty="0"/>
              <a:t>State </a:t>
            </a:r>
            <a:r>
              <a:rPr lang="en-US" sz="2600" dirty="0" smtClean="0"/>
              <a:t>University </a:t>
            </a:r>
          </a:p>
          <a:p>
            <a:pPr marL="0" indent="0" algn="ctr">
              <a:buNone/>
            </a:pPr>
            <a:r>
              <a:rPr lang="en-US" sz="2600" dirty="0" smtClean="0"/>
              <a:t>Atlanta </a:t>
            </a:r>
            <a:r>
              <a:rPr lang="en-US" sz="2600" dirty="0"/>
              <a:t>Library South-Suite 542</a:t>
            </a:r>
          </a:p>
          <a:p>
            <a:pPr marL="0" indent="0" algn="ctr">
              <a:buNone/>
            </a:pPr>
            <a:r>
              <a:rPr lang="en-US" sz="2600" u="sng" dirty="0" smtClean="0">
                <a:hlinkClick r:id="rId2"/>
              </a:rPr>
              <a:t>dle@gsu.edu</a:t>
            </a:r>
            <a:r>
              <a:rPr lang="en-US" sz="2600" dirty="0" smtClean="0"/>
              <a:t> </a:t>
            </a:r>
            <a:r>
              <a:rPr lang="en-US" sz="2600" dirty="0"/>
              <a:t>//</a:t>
            </a:r>
            <a:r>
              <a:rPr lang="en-US" sz="2600" dirty="0" smtClean="0"/>
              <a:t>404-413-2808</a:t>
            </a:r>
          </a:p>
          <a:p>
            <a:pPr marL="0" indent="0" algn="ctr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dirty="0" smtClean="0"/>
              <a:t>bit.ly/</a:t>
            </a:r>
            <a:r>
              <a:rPr lang="en-US" dirty="0" err="1" smtClean="0"/>
              <a:t>fintechPPT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rgbClr val="325CAF"/>
            </a:gs>
            <a:gs pos="91000">
              <a:schemeClr val="accent1">
                <a:lumMod val="45000"/>
                <a:lumOff val="55000"/>
                <a:alpha val="94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3314" y="6642556"/>
            <a:ext cx="43912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Image  ID#: 13742 By Amanda Mills/CDC-Public Domain-Available  in the 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  <a:hlinkClick r:id="rId3"/>
              </a:rPr>
              <a:t>Public Health Image Library</a:t>
            </a:r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36323" y="330222"/>
            <a:ext cx="9144000" cy="71021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0445" y="1397285"/>
            <a:ext cx="815768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What is Fintech?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Trends in Fintech and Business 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Georgia FinTech Academy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bg1"/>
                </a:solidFill>
              </a:rPr>
              <a:t>Library Resources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8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</a:t>
            </a:r>
            <a:r>
              <a:rPr lang="en-US" dirty="0" err="1" smtClean="0"/>
              <a:t>FinTech</a:t>
            </a:r>
            <a:r>
              <a:rPr lang="en-US" dirty="0" smtClean="0"/>
              <a:t> come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Services &amp; Information Technology </a:t>
            </a:r>
          </a:p>
          <a:p>
            <a:endParaRPr lang="en-US" dirty="0"/>
          </a:p>
          <a:p>
            <a:r>
              <a:rPr lang="en-US" dirty="0" smtClean="0"/>
              <a:t>Historically financial services funded technologies and incorporated them into their businesses – telegraph to transfer money in 1800s</a:t>
            </a:r>
          </a:p>
          <a:p>
            <a:endParaRPr lang="en-US" dirty="0" smtClean="0"/>
          </a:p>
          <a:p>
            <a:r>
              <a:rPr lang="en-US" dirty="0" smtClean="0"/>
              <a:t>Heavy investment in technologies from the financial sectors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84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Buzz @ </a:t>
            </a:r>
            <a:r>
              <a:rPr lang="en-US" dirty="0" err="1" smtClean="0"/>
              <a:t>FinTech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FinTech</a:t>
            </a:r>
            <a:r>
              <a:rPr lang="en-US" dirty="0" smtClean="0"/>
              <a:t> companies are non-bank financial services/ </a:t>
            </a:r>
            <a:r>
              <a:rPr lang="en-US" dirty="0" err="1" smtClean="0"/>
              <a:t>FinTech</a:t>
            </a:r>
            <a:r>
              <a:rPr lang="en-US" dirty="0" smtClean="0"/>
              <a:t> = “Non-bank financial companies industry” search term </a:t>
            </a:r>
          </a:p>
          <a:p>
            <a:endParaRPr lang="en-US" dirty="0"/>
          </a:p>
          <a:p>
            <a:r>
              <a:rPr lang="en-US" dirty="0" smtClean="0"/>
              <a:t>Driven by Internet &amp; smart phones, Gen Y, and new technologies</a:t>
            </a:r>
          </a:p>
          <a:p>
            <a:endParaRPr lang="en-US" dirty="0"/>
          </a:p>
          <a:p>
            <a:r>
              <a:rPr lang="en-US" dirty="0" smtClean="0"/>
              <a:t>Financial Crisis – less jobs in banking, increased regulation, lack of jobs for new grads, loss trust in central banking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9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FinTech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Non-banking businesses using technology to change financial business services</a:t>
            </a:r>
          </a:p>
          <a:p>
            <a:endParaRPr lang="en-US" dirty="0"/>
          </a:p>
          <a:p>
            <a:r>
              <a:rPr lang="en-US" dirty="0" smtClean="0"/>
              <a:t>Traditional financial services firms using technology to improve their competitive advantage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7359" y="1313578"/>
            <a:ext cx="3295301" cy="2558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Cryptocurrencies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6728018" y="3135325"/>
            <a:ext cx="2259184" cy="23557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Online Lending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548598" y="3851326"/>
            <a:ext cx="1794510" cy="18168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ICOs</a:t>
            </a:r>
            <a:endParaRPr lang="en-US" sz="3600" dirty="0"/>
          </a:p>
        </p:txBody>
      </p:sp>
      <p:sp>
        <p:nvSpPr>
          <p:cNvPr id="62" name="Oval 61"/>
          <p:cNvSpPr/>
          <p:nvPr/>
        </p:nvSpPr>
        <p:spPr>
          <a:xfrm>
            <a:off x="9426563" y="3261409"/>
            <a:ext cx="2614749" cy="15832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Wealth Management</a:t>
            </a:r>
            <a:endParaRPr lang="en-US" sz="2400" dirty="0"/>
          </a:p>
        </p:txBody>
      </p:sp>
      <p:sp>
        <p:nvSpPr>
          <p:cNvPr id="32" name="Oval 31"/>
          <p:cNvSpPr/>
          <p:nvPr/>
        </p:nvSpPr>
        <p:spPr>
          <a:xfrm>
            <a:off x="9962147" y="1507958"/>
            <a:ext cx="1964240" cy="115378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Account Aggregation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06696" y="5121756"/>
            <a:ext cx="136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142033" y="5115327"/>
            <a:ext cx="996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623683" y="1054552"/>
            <a:ext cx="1211094" cy="942376"/>
          </a:xfrm>
          <a:prstGeom prst="line">
            <a:avLst/>
          </a:prstGeom>
          <a:ln w="38100"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733296" y="205551"/>
            <a:ext cx="5995888" cy="8519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FinTech</a:t>
            </a:r>
            <a:r>
              <a:rPr lang="en-US" sz="5400" dirty="0" smtClean="0"/>
              <a:t> Applications</a:t>
            </a:r>
            <a:endParaRPr lang="en-US" sz="5400" dirty="0"/>
          </a:p>
        </p:txBody>
      </p:sp>
      <p:cxnSp>
        <p:nvCxnSpPr>
          <p:cNvPr id="19" name="Straight Connector 18"/>
          <p:cNvCxnSpPr>
            <a:stCxn id="4" idx="5"/>
            <a:endCxn id="6" idx="1"/>
          </p:cNvCxnSpPr>
          <p:nvPr/>
        </p:nvCxnSpPr>
        <p:spPr>
          <a:xfrm>
            <a:off x="3350074" y="3497220"/>
            <a:ext cx="461324" cy="620172"/>
          </a:xfrm>
          <a:prstGeom prst="line">
            <a:avLst/>
          </a:prstGeom>
          <a:ln w="38100">
            <a:headEnd type="none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5" idx="0"/>
          </p:cNvCxnSpPr>
          <p:nvPr/>
        </p:nvCxnSpPr>
        <p:spPr>
          <a:xfrm>
            <a:off x="7506845" y="1054552"/>
            <a:ext cx="350765" cy="2080773"/>
          </a:xfrm>
          <a:prstGeom prst="line">
            <a:avLst/>
          </a:prstGeom>
          <a:ln w="3810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62" idx="1"/>
          </p:cNvCxnSpPr>
          <p:nvPr/>
        </p:nvCxnSpPr>
        <p:spPr>
          <a:xfrm>
            <a:off x="7873495" y="1054552"/>
            <a:ext cx="1935989" cy="2438721"/>
          </a:xfrm>
          <a:prstGeom prst="line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937001" y="1054552"/>
            <a:ext cx="1347810" cy="640726"/>
          </a:xfrm>
          <a:prstGeom prst="line">
            <a:avLst/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4238668" y="2004404"/>
            <a:ext cx="3004613" cy="1766211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Payments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endCxn id="30" idx="0"/>
          </p:cNvCxnSpPr>
          <p:nvPr/>
        </p:nvCxnSpPr>
        <p:spPr>
          <a:xfrm flipH="1">
            <a:off x="5740975" y="1054552"/>
            <a:ext cx="358902" cy="949852"/>
          </a:xfrm>
          <a:prstGeom prst="line">
            <a:avLst/>
          </a:prstGeom>
          <a:ln w="38100"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2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556117"/>
              </p:ext>
            </p:extLst>
          </p:nvPr>
        </p:nvGraphicFramePr>
        <p:xfrm>
          <a:off x="904354" y="465134"/>
          <a:ext cx="10404475" cy="518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66468" y="3254644"/>
            <a:ext cx="3456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Trends in Education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796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FinTech</a:t>
            </a:r>
            <a:r>
              <a:rPr lang="en-US" dirty="0" smtClean="0"/>
              <a:t> 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- $11.8 Billion funding 2018</a:t>
            </a:r>
          </a:p>
          <a:p>
            <a:r>
              <a:rPr lang="en-US" dirty="0" smtClean="0"/>
              <a:t>Asia </a:t>
            </a:r>
            <a:r>
              <a:rPr lang="en-US" dirty="0" err="1" smtClean="0"/>
              <a:t>FinTech</a:t>
            </a:r>
            <a:r>
              <a:rPr lang="en-US" dirty="0" smtClean="0"/>
              <a:t> funding to increase to $70 Billion in 2020</a:t>
            </a:r>
          </a:p>
          <a:p>
            <a:r>
              <a:rPr lang="en-US" dirty="0" smtClean="0"/>
              <a:t>Georgia </a:t>
            </a:r>
            <a:r>
              <a:rPr lang="en-US" dirty="0" err="1" smtClean="0"/>
              <a:t>FinTech</a:t>
            </a:r>
            <a:r>
              <a:rPr lang="en-US" dirty="0" smtClean="0"/>
              <a:t> Industry – “Transaction Alley”</a:t>
            </a:r>
          </a:p>
          <a:p>
            <a:pPr lvl="1"/>
            <a:r>
              <a:rPr lang="en-US" dirty="0" smtClean="0"/>
              <a:t>70% of US transactions</a:t>
            </a:r>
          </a:p>
          <a:p>
            <a:pPr lvl="1"/>
            <a:r>
              <a:rPr lang="en-US" dirty="0" smtClean="0"/>
              <a:t>118 billion in transactions annually</a:t>
            </a:r>
          </a:p>
          <a:p>
            <a:pPr lvl="1"/>
            <a:r>
              <a:rPr lang="en-US" dirty="0" smtClean="0"/>
              <a:t>6 of 10 payment firms </a:t>
            </a:r>
          </a:p>
          <a:p>
            <a:pPr lvl="1"/>
            <a:r>
              <a:rPr lang="en-US" dirty="0" smtClean="0"/>
              <a:t>40,000 Georgians</a:t>
            </a:r>
          </a:p>
          <a:p>
            <a:pPr lvl="1"/>
            <a:r>
              <a:rPr lang="en-US" dirty="0" smtClean="0"/>
              <a:t>$72 Billion annual revenue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8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 FinTech Map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888" y="1191803"/>
            <a:ext cx="6898930" cy="4464014"/>
          </a:xfrm>
        </p:spPr>
      </p:pic>
    </p:spTree>
    <p:extLst>
      <p:ext uri="{BB962C8B-B14F-4D97-AF65-F5344CB8AC3E}">
        <p14:creationId xmlns:p14="http://schemas.microsoft.com/office/powerpoint/2010/main" val="3093527637"/>
      </p:ext>
    </p:extLst>
  </p:cSld>
  <p:clrMapOvr>
    <a:masterClrMapping/>
  </p:clrMapOvr>
</p:sld>
</file>

<file path=ppt/theme/theme1.xml><?xml version="1.0" encoding="utf-8"?>
<a:theme xmlns:a="http://schemas.openxmlformats.org/drawingml/2006/main" name="Library template casual">
  <a:themeElements>
    <a:clrScheme name="Custom 1">
      <a:dk1>
        <a:srgbClr val="001C53"/>
      </a:dk1>
      <a:lt1>
        <a:sysClr val="window" lastClr="FFFFFF"/>
      </a:lt1>
      <a:dk2>
        <a:srgbClr val="325CAF"/>
      </a:dk2>
      <a:lt2>
        <a:srgbClr val="E7E6E6"/>
      </a:lt2>
      <a:accent1>
        <a:srgbClr val="325CAF"/>
      </a:accent1>
      <a:accent2>
        <a:srgbClr val="1A9867"/>
      </a:accent2>
      <a:accent3>
        <a:srgbClr val="1BC2E3"/>
      </a:accent3>
      <a:accent4>
        <a:srgbClr val="EA7910"/>
      </a:accent4>
      <a:accent5>
        <a:srgbClr val="B523DD"/>
      </a:accent5>
      <a:accent6>
        <a:srgbClr val="666666"/>
      </a:accent6>
      <a:hlink>
        <a:srgbClr val="325CAF"/>
      </a:hlink>
      <a:folHlink>
        <a:srgbClr val="94949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brary template casual" id="{EEAC0F4B-E55A-4DA1-AD8E-C62D593C7BAB}" vid="{401A8452-799D-428F-BC6D-E0E8FC64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Library template casual</Template>
  <TotalTime>7603</TotalTime>
  <Words>649</Words>
  <Application>Microsoft Office PowerPoint</Application>
  <PresentationFormat>Widescreen</PresentationFormat>
  <Paragraphs>105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Gill Sans MT</vt:lpstr>
      <vt:lpstr>Montserrat</vt:lpstr>
      <vt:lpstr>Oswald</vt:lpstr>
      <vt:lpstr>Library template casual</vt:lpstr>
      <vt:lpstr>      Business Librarians in the Age of FinTech SOUCABL 2019  Dan Lê Business Librarian </vt:lpstr>
      <vt:lpstr>Overview</vt:lpstr>
      <vt:lpstr>How did FinTech come about?</vt:lpstr>
      <vt:lpstr>Why the Buzz @ FinTech?</vt:lpstr>
      <vt:lpstr>What is FinTech?</vt:lpstr>
      <vt:lpstr>PowerPoint Presentation</vt:lpstr>
      <vt:lpstr>PowerPoint Presentation</vt:lpstr>
      <vt:lpstr>FinTech Job Opportunities</vt:lpstr>
      <vt:lpstr>Georgia FinTech Map </vt:lpstr>
      <vt:lpstr>Georgia FinTech Academy</vt:lpstr>
      <vt:lpstr>Library Resources</vt:lpstr>
      <vt:lpstr>Sources Consulted</vt:lpstr>
      <vt:lpstr>PowerPoint Presentation</vt:lpstr>
      <vt:lpstr>Thank you!</vt:lpstr>
    </vt:vector>
  </TitlesOfParts>
  <Company>GSU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Tricia Clayton</dc:creator>
  <cp:lastModifiedBy>Sheila Devaney</cp:lastModifiedBy>
  <cp:revision>333</cp:revision>
  <dcterms:created xsi:type="dcterms:W3CDTF">2018-10-12T14:00:13Z</dcterms:created>
  <dcterms:modified xsi:type="dcterms:W3CDTF">2019-07-24T14:30:26Z</dcterms:modified>
</cp:coreProperties>
</file>